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ide_soft_pastel_illustration_scene_like_an_edu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11480" y="320040"/>
            <a:ext cx="5806440" cy="6217920"/>
          </a:xfrm>
          <a:prstGeom prst="roundRect">
            <a:avLst/>
          </a:prstGeom>
          <a:solidFill>
            <a:srgbClr val="FFFFFF"/>
          </a:solidFill>
          <a:ln>
            <a:solidFill>
              <a:srgbClr val="D8ED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58368" y="566928"/>
            <a:ext cx="73152" cy="502920"/>
          </a:xfrm>
          <a:prstGeom prst="rect">
            <a:avLst/>
          </a:prstGeom>
          <a:solidFill>
            <a:srgbClr val="2A6A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457200"/>
            <a:ext cx="5212080" cy="73152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2400" b="1">
                <a:solidFill>
                  <a:srgbClr val="253248"/>
                </a:solidFill>
                <a:latin typeface="Noto Sans CJK TC"/>
              </a:rPr>
              <a:t>一、課程重新定位：
從真實任務開始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216152"/>
            <a:ext cx="5074920" cy="45720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300" b="1">
                <a:solidFill>
                  <a:srgbClr val="2E6E87"/>
                </a:solidFill>
                <a:latin typeface="Noto Sans CJK TC"/>
              </a:rPr>
              <a:t>NotebookLM + Gemini 行政工作流｜課程介紹海報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664208"/>
            <a:ext cx="5166360" cy="1051560"/>
          </a:xfrm>
          <a:prstGeom prst="roundRect">
            <a:avLst/>
          </a:prstGeom>
          <a:solidFill>
            <a:srgbClr val="EAF8F1"/>
          </a:solidFill>
          <a:ln>
            <a:solidFill>
              <a:srgbClr val="BCEB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810512"/>
            <a:ext cx="4800600" cy="749808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600" b="1">
                <a:solidFill>
                  <a:srgbClr val="253248"/>
                </a:solidFill>
                <a:latin typeface="Noto Sans CJK TC"/>
              </a:rPr>
              <a:t>這場課的重點，不是介紹工具有多強，
而是讓老師完成一件可帶回學校使用的工作。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944368"/>
            <a:ext cx="4937760" cy="32004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500" b="1">
                <a:solidFill>
                  <a:srgbClr val="1D4598"/>
                </a:solidFill>
                <a:latin typeface="Noto Sans CJK TC"/>
              </a:rPr>
              <a:t>從現場任務切入，轉成可執行工作流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3337560"/>
            <a:ext cx="5257800" cy="484632"/>
          </a:xfrm>
          <a:prstGeom prst="roundRect">
            <a:avLst/>
          </a:prstGeom>
          <a:solidFill>
            <a:srgbClr val="FFFFFF"/>
          </a:solidFill>
          <a:ln>
            <a:solidFill>
              <a:srgbClr val="E5EE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41832" y="3438144"/>
            <a:ext cx="1051560" cy="283464"/>
          </a:xfrm>
          <a:prstGeom prst="roundRect">
            <a:avLst/>
          </a:prstGeom>
          <a:solidFill>
            <a:srgbClr val="E5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87552" y="3433572"/>
            <a:ext cx="960120" cy="27432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ctr"/>
            <a:r>
              <a:rPr sz="1000" b="1">
                <a:solidFill>
                  <a:srgbClr val="1D4598"/>
                </a:solidFill>
                <a:latin typeface="Noto Sans CJK TC"/>
              </a:rPr>
              <a:t>備課整理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419856"/>
            <a:ext cx="3611880" cy="32004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200" b="0">
                <a:solidFill>
                  <a:srgbClr val="243246"/>
                </a:solidFill>
                <a:latin typeface="Noto Sans CJK TC"/>
              </a:rPr>
              <a:t>同一份教材，產出不同程度與活動形式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3904487"/>
            <a:ext cx="5257800" cy="484632"/>
          </a:xfrm>
          <a:prstGeom prst="roundRect">
            <a:avLst/>
          </a:prstGeom>
          <a:solidFill>
            <a:srgbClr val="FFFFFF"/>
          </a:solidFill>
          <a:ln>
            <a:solidFill>
              <a:srgbClr val="E5EE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41832" y="4005072"/>
            <a:ext cx="1051560" cy="283464"/>
          </a:xfrm>
          <a:prstGeom prst="roundRect">
            <a:avLst/>
          </a:prstGeom>
          <a:solidFill>
            <a:srgbClr val="E5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87552" y="4000500"/>
            <a:ext cx="960120" cy="27432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ctr"/>
            <a:r>
              <a:rPr sz="1000" b="1">
                <a:solidFill>
                  <a:srgbClr val="1D4598"/>
                </a:solidFill>
                <a:latin typeface="Noto Sans CJK TC"/>
              </a:rPr>
              <a:t>公告通知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3986783"/>
            <a:ext cx="3611880" cy="32004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200" b="0">
                <a:solidFill>
                  <a:srgbClr val="243246"/>
                </a:solidFill>
                <a:latin typeface="Noto Sans CJK TC"/>
              </a:rPr>
              <a:t>行政資料改寫成教師、家長、學生版本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471416"/>
            <a:ext cx="5257800" cy="484632"/>
          </a:xfrm>
          <a:prstGeom prst="roundRect">
            <a:avLst/>
          </a:prstGeom>
          <a:solidFill>
            <a:srgbClr val="FFFFFF"/>
          </a:solidFill>
          <a:ln>
            <a:solidFill>
              <a:srgbClr val="E5EE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41832" y="4572000"/>
            <a:ext cx="1051560" cy="283464"/>
          </a:xfrm>
          <a:prstGeom prst="roundRect">
            <a:avLst/>
          </a:prstGeom>
          <a:solidFill>
            <a:srgbClr val="E5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87552" y="4567428"/>
            <a:ext cx="960120" cy="27432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ctr"/>
            <a:r>
              <a:rPr sz="1000" b="1">
                <a:solidFill>
                  <a:srgbClr val="1D4598"/>
                </a:solidFill>
                <a:latin typeface="Noto Sans CJK TC"/>
              </a:rPr>
              <a:t>會議追蹤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03120" y="4553712"/>
            <a:ext cx="3611880" cy="32004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200" b="0">
                <a:solidFill>
                  <a:srgbClr val="243246"/>
                </a:solidFill>
                <a:latin typeface="Noto Sans CJK TC"/>
              </a:rPr>
              <a:t>會議紀錄轉為待辦表與日曆提醒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77240" y="5038344"/>
            <a:ext cx="5257800" cy="484632"/>
          </a:xfrm>
          <a:prstGeom prst="roundRect">
            <a:avLst/>
          </a:prstGeom>
          <a:solidFill>
            <a:srgbClr val="FFFFFF"/>
          </a:solidFill>
          <a:ln>
            <a:solidFill>
              <a:srgbClr val="E5EE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41832" y="5138928"/>
            <a:ext cx="1051560" cy="283464"/>
          </a:xfrm>
          <a:prstGeom prst="roundRect">
            <a:avLst/>
          </a:prstGeom>
          <a:solidFill>
            <a:srgbClr val="E5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87552" y="5134356"/>
            <a:ext cx="960120" cy="27432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ctr"/>
            <a:r>
              <a:rPr sz="1000" b="1">
                <a:solidFill>
                  <a:srgbClr val="1D4598"/>
                </a:solidFill>
                <a:latin typeface="Noto Sans CJK TC"/>
              </a:rPr>
              <a:t>親師溝通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3120" y="5120640"/>
            <a:ext cx="3611880" cy="32004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200" b="0">
                <a:solidFill>
                  <a:srgbClr val="243246"/>
                </a:solidFill>
                <a:latin typeface="Noto Sans CJK TC"/>
              </a:rPr>
              <a:t>釐清事實、情緒與界線，再產出回覆草稿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7240" y="5605272"/>
            <a:ext cx="5257800" cy="484632"/>
          </a:xfrm>
          <a:prstGeom prst="roundRect">
            <a:avLst/>
          </a:prstGeom>
          <a:solidFill>
            <a:srgbClr val="FFFFFF"/>
          </a:solidFill>
          <a:ln>
            <a:solidFill>
              <a:srgbClr val="E5EE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41832" y="5705856"/>
            <a:ext cx="1051560" cy="283464"/>
          </a:xfrm>
          <a:prstGeom prst="roundRect">
            <a:avLst/>
          </a:prstGeom>
          <a:solidFill>
            <a:srgbClr val="E5F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87552" y="5701284"/>
            <a:ext cx="960120" cy="27432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ctr"/>
            <a:r>
              <a:rPr sz="1000" b="1">
                <a:solidFill>
                  <a:srgbClr val="1D4598"/>
                </a:solidFill>
                <a:latin typeface="Noto Sans CJK TC"/>
              </a:rPr>
              <a:t>知識庫保存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03120" y="5687568"/>
            <a:ext cx="3611880" cy="320040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200" b="0">
                <a:solidFill>
                  <a:srgbClr val="243246"/>
                </a:solidFill>
                <a:latin typeface="Noto Sans CJK TC"/>
              </a:rPr>
              <a:t>把今年資料整理成明年可查詢、可接手紀錄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77240" y="6144768"/>
            <a:ext cx="5257800" cy="292608"/>
          </a:xfrm>
          <a:prstGeom prst="roundRect">
            <a:avLst/>
          </a:prstGeom>
          <a:solidFill>
            <a:srgbClr val="F7FBFF"/>
          </a:solidFill>
          <a:ln>
            <a:solidFill>
              <a:srgbClr val="E2ED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14400" y="6172200"/>
            <a:ext cx="4983480" cy="201168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ctr"/>
            <a:r>
              <a:rPr sz="1000" b="1">
                <a:solidFill>
                  <a:srgbClr val="476070"/>
                </a:solidFill>
                <a:latin typeface="Noto Sans CJK TC"/>
              </a:rPr>
              <a:t>完成任務 → 找到資料來源 → 產出格式 → 設定追蹤 → 保存位置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903720" y="5257800"/>
            <a:ext cx="4434840" cy="758952"/>
          </a:xfrm>
          <a:prstGeom prst="roundRect">
            <a:avLst/>
          </a:prstGeom>
          <a:solidFill>
            <a:srgbClr val="FFFFFF"/>
          </a:solidFill>
          <a:ln>
            <a:solidFill>
              <a:srgbClr val="D8ED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132320" y="5413248"/>
            <a:ext cx="3977639" cy="384048"/>
          </a:xfrm>
          <a:prstGeom prst="rect">
            <a:avLst/>
          </a:prstGeom>
          <a:noFill/>
        </p:spPr>
        <p:txBody>
          <a:bodyPr wrap="square" lIns="73152" rIns="73152" tIns="27432" bIns="27432">
            <a:spAutoFit/>
          </a:bodyPr>
          <a:lstStyle/>
          <a:p>
            <a:pPr algn="l"/>
            <a:r>
              <a:rPr sz="1300" b="1">
                <a:solidFill>
                  <a:srgbClr val="253248"/>
                </a:solidFill>
                <a:latin typeface="Noto Sans CJK TC"/>
              </a:rPr>
              <a:t>把 AI 當作行政與教學工作的整理夥伴，
不是取代判斷，而是改善思考與執行條件。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